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12192000"/>
  <p:embeddedFontLst>
    <p:embeddedFont>
      <p:font typeface="MiSans" panose="020B0604020202020204" charset="-122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580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635" y="0"/>
            <a:ext cx="12282170" cy="6858000"/>
          </a:xfrm>
          <a:prstGeom prst="rect">
            <a:avLst/>
          </a:prstGeom>
          <a:solidFill>
            <a:srgbClr val="F8F0E5"/>
          </a:solidFill>
          <a:ln/>
        </p:spPr>
      </p:sp>
      <p:sp>
        <p:nvSpPr>
          <p:cNvPr id="3" name="Text 1"/>
          <p:cNvSpPr/>
          <p:nvPr/>
        </p:nvSpPr>
        <p:spPr>
          <a:xfrm>
            <a:off x="-635" y="0"/>
            <a:ext cx="1228217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0-d2nf7lh8bjvh7rlj0700.png"/>
          <p:cNvPicPr>
            <a:picLocks noChangeAspect="1"/>
          </p:cNvPicPr>
          <p:nvPr/>
        </p:nvPicPr>
        <p:blipFill>
          <a:blip r:embed="rId3"/>
          <a:srcRect t="3" b="3"/>
          <a:stretch/>
        </p:blipFill>
        <p:spPr>
          <a:xfrm flipH="1">
            <a:off x="2461260" y="1731645"/>
            <a:ext cx="11127105" cy="62363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0685" y="776605"/>
            <a:ext cx="10744835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Day 4: Django Forms &amp; POST Mastery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00685" y="5023485"/>
            <a:ext cx="2718435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00685" y="5487670"/>
            <a:ext cx="36188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7EEEC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2-d2nf7m18bjvh7rlj077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015615"/>
            <a:ext cx="7924800" cy="44411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Rendering Forms in Templates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55675" y="141351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Template Structure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55675" y="1812290"/>
            <a:ext cx="4064000" cy="1267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 your template, use method=POST to handle form submissions securely. Include {% csrf_token %} to protect against CSRF attacks.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772785" y="141351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Automatic Field Rendering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772785" y="1812290"/>
            <a:ext cx="6104890" cy="6338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{{ form.as_p }} to automatically render form fields wrapped in paragraph tags, simplifying template coding.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55675" y="403479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Submit Button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55675" y="4433570"/>
            <a:ext cx="4064000" cy="9509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 a submit button to allow users to send the form data. This completes the basic form rendering in templates.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9-d2nf7l98bjvh7rlj06v0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ModelForms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8-27-20:02:26-d2nf7kh8bjvh7rlj06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2:26-d2nf7kh8bjvh7rlj06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3EFEC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0-d2nf7lh8bjvh7rlj071g.png"/>
          <p:cNvPicPr>
            <a:picLocks noChangeAspect="1"/>
          </p:cNvPicPr>
          <p:nvPr/>
        </p:nvPicPr>
        <p:blipFill>
          <a:blip r:embed="rId3"/>
          <a:srcRect t="2" b="2"/>
          <a:stretch/>
        </p:blipFill>
        <p:spPr>
          <a:xfrm>
            <a:off x="-943610" y="-840740"/>
            <a:ext cx="15153005" cy="849185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3BEC1"/>
                    </a:gs>
                    <a:gs pos="50000">
                      <a:srgbClr val="3474CB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ModelForm Essentials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148715" y="1468755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ModelForm Overview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148715" y="1867535"/>
            <a:ext cx="10603230" cy="6338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ModelForm links a form directly to a Django model, automatically generating form fields based on the model’s fields. This reduces redundancy and keeps validation rules synchronized.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6EADE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2-d2nf7m18bjvh7rlj079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848225" y="1322705"/>
            <a:ext cx="9642475" cy="54038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Saving ModelForm Data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60705" y="1498600"/>
            <a:ext cx="4064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Instantiation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60705" y="1866900"/>
            <a:ext cx="5893435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Instantiate the ModelForm with request.POST data in your view. Check if the form is valid using form.is_valid().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60705" y="3201670"/>
            <a:ext cx="4064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Saving Data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60705" y="3569970"/>
            <a:ext cx="5893435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 valid, call form.save() to persist the data to the database. This method handles both creating new records and updating existing ones.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60705" y="4904740"/>
            <a:ext cx="4064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Redirect on Success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60705" y="5273040"/>
            <a:ext cx="5893435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After saving the data, use redirect() to send the user to another page, such as a list view, to prevent duplicate submissions on refresh.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9-d2nf7l98bjvh7rlj06v0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Validation &amp; Errors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8-27-20:02:26-d2nf7kh8bjvh7rlj06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2:26-d2nf7kh8bjvh7rlj06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5ECE3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1-d2nf7lp8bjvh7rlj074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9110" y="2050415"/>
            <a:ext cx="8829675" cy="494855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2:31-d2nf7lp8bjvh7rlj074g.jpeg"/>
          <p:cNvPicPr>
            <a:picLocks noChangeAspect="1"/>
          </p:cNvPicPr>
          <p:nvPr/>
        </p:nvPicPr>
        <p:blipFill>
          <a:blip r:embed="rId3"/>
          <a:srcRect l="6" r="26130"/>
          <a:stretch/>
        </p:blipFill>
        <p:spPr>
          <a:xfrm>
            <a:off x="-499110" y="2050415"/>
            <a:ext cx="6522720" cy="4948555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2080260" y="1242695"/>
            <a:ext cx="9847580" cy="1557655"/>
          </a:xfrm>
          <a:prstGeom prst="roundRect">
            <a:avLst>
              <a:gd name="adj" fmla="val 16667"/>
            </a:avLst>
          </a:prstGeom>
          <a:solidFill>
            <a:srgbClr val="D8AF8A">
              <a:alpha val="18824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2080260" y="1242695"/>
            <a:ext cx="9847580" cy="1557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8" name="Image 2" descr="https://kimi-img.moonshot.cn/pub/slides/slides_tmpl/image/25-08-27-20:02:31-d2nf7lp8bjvh7rlj075g.png"/>
          <p:cNvPicPr>
            <a:picLocks noChangeAspect="1"/>
          </p:cNvPicPr>
          <p:nvPr/>
        </p:nvPicPr>
        <p:blipFill>
          <a:blip r:embed="rId4"/>
          <a:srcRect l="5" r="5"/>
          <a:stretch/>
        </p:blipFill>
        <p:spPr>
          <a:xfrm>
            <a:off x="7439660" y="-1231265"/>
            <a:ext cx="4848225" cy="6858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61720" y="466725"/>
            <a:ext cx="591312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Built-in and Custom Rules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1" name="Text 6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3" name="Text 8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7635875" y="112903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Built-in Validation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2258060" y="1736090"/>
            <a:ext cx="9441815" cy="6338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Django forms come with built-in validation for required fields, max length, email formats, and more. This ensures basic data integrity without extra code.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635875" y="3121025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 Validation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8027035" y="3519805"/>
            <a:ext cx="3672840" cy="15847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 can add custom validation methods like clean_&lt;field&gt;() to enforce specific business logic, raising ValidationError if the data does not meet your criteria.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9F3F3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3-d2nf7m98bjvh7rlj07b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3970"/>
            <a:ext cx="5414010" cy="303403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14010" y="4112260"/>
            <a:ext cx="6441440" cy="2484755"/>
          </a:xfrm>
          <a:custGeom>
            <a:avLst/>
            <a:gdLst/>
            <a:ahLst/>
            <a:cxnLst/>
            <a:rect l="l" t="t" r="r" b="b"/>
            <a:pathLst>
              <a:path w="6441440" h="2484755">
                <a:moveTo>
                  <a:pt x="414020" y="0"/>
                </a:moveTo>
                <a:lnTo>
                  <a:pt x="426720" y="0"/>
                </a:lnTo>
                <a:lnTo>
                  <a:pt x="424815" y="6985"/>
                </a:lnTo>
                <a:cubicBezTo>
                  <a:pt x="417195" y="39370"/>
                  <a:pt x="413385" y="73025"/>
                  <a:pt x="413385" y="107950"/>
                </a:cubicBezTo>
                <a:cubicBezTo>
                  <a:pt x="413385" y="354965"/>
                  <a:pt x="613410" y="554990"/>
                  <a:pt x="860425" y="554990"/>
                </a:cubicBezTo>
                <a:cubicBezTo>
                  <a:pt x="1107440" y="554990"/>
                  <a:pt x="1307465" y="354965"/>
                  <a:pt x="1307465" y="107950"/>
                </a:cubicBezTo>
                <a:cubicBezTo>
                  <a:pt x="1307465" y="73025"/>
                  <a:pt x="1303655" y="39370"/>
                  <a:pt x="1296035" y="6985"/>
                </a:cubicBezTo>
                <a:lnTo>
                  <a:pt x="1294130" y="0"/>
                </a:lnTo>
                <a:lnTo>
                  <a:pt x="6027420" y="0"/>
                </a:lnTo>
                <a:cubicBezTo>
                  <a:pt x="6256020" y="0"/>
                  <a:pt x="6441440" y="185420"/>
                  <a:pt x="6441440" y="414020"/>
                </a:cubicBezTo>
                <a:lnTo>
                  <a:pt x="6441440" y="2070735"/>
                </a:lnTo>
                <a:cubicBezTo>
                  <a:pt x="6441440" y="2299335"/>
                  <a:pt x="6256020" y="2484755"/>
                  <a:pt x="6027420" y="2484755"/>
                </a:cubicBezTo>
                <a:lnTo>
                  <a:pt x="414020" y="2484755"/>
                </a:lnTo>
                <a:cubicBezTo>
                  <a:pt x="185420" y="2484755"/>
                  <a:pt x="0" y="2299335"/>
                  <a:pt x="0" y="2070735"/>
                </a:cubicBezTo>
                <a:lnTo>
                  <a:pt x="0" y="414020"/>
                </a:lnTo>
                <a:cubicBezTo>
                  <a:pt x="0" y="185420"/>
                  <a:pt x="185420" y="0"/>
                  <a:pt x="414020" y="0"/>
                </a:cubicBezTo>
                <a:close/>
              </a:path>
            </a:pathLst>
          </a:custGeom>
          <a:solidFill>
            <a:srgbClr val="AD7967">
              <a:alpha val="1098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5414010" y="4112260"/>
            <a:ext cx="6441440" cy="2484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920423" y="3866356"/>
            <a:ext cx="708025" cy="708025"/>
          </a:xfrm>
          <a:prstGeom prst="ellipse">
            <a:avLst/>
          </a:prstGeom>
          <a:solidFill>
            <a:srgbClr val="AD7967">
              <a:alpha val="1098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5920423" y="3866356"/>
            <a:ext cx="708025" cy="7080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010151" y="3947755"/>
            <a:ext cx="540000" cy="499507"/>
          </a:xfrm>
          <a:custGeom>
            <a:avLst/>
            <a:gdLst/>
            <a:ahLst/>
            <a:cxnLst/>
            <a:rect l="l" t="t" r="r" b="b"/>
            <a:pathLst>
              <a:path w="540000" h="499507">
                <a:moveTo>
                  <a:pt x="379241" y="426383"/>
                </a:moveTo>
                <a:cubicBezTo>
                  <a:pt x="368032" y="426383"/>
                  <a:pt x="359625" y="435323"/>
                  <a:pt x="359625" y="445938"/>
                </a:cubicBezTo>
                <a:cubicBezTo>
                  <a:pt x="359625" y="457112"/>
                  <a:pt x="368032" y="465492"/>
                  <a:pt x="379241" y="465492"/>
                </a:cubicBezTo>
                <a:cubicBezTo>
                  <a:pt x="389889" y="465492"/>
                  <a:pt x="398857" y="457112"/>
                  <a:pt x="398857" y="445938"/>
                </a:cubicBezTo>
                <a:cubicBezTo>
                  <a:pt x="398857" y="435323"/>
                  <a:pt x="389889" y="426383"/>
                  <a:pt x="379241" y="426383"/>
                </a:cubicBezTo>
                <a:close/>
                <a:moveTo>
                  <a:pt x="289613" y="416336"/>
                </a:moveTo>
                <a:cubicBezTo>
                  <a:pt x="278965" y="416336"/>
                  <a:pt x="269998" y="425275"/>
                  <a:pt x="269998" y="435890"/>
                </a:cubicBezTo>
                <a:cubicBezTo>
                  <a:pt x="269998" y="447064"/>
                  <a:pt x="278965" y="455445"/>
                  <a:pt x="289613" y="455445"/>
                </a:cubicBezTo>
                <a:cubicBezTo>
                  <a:pt x="300822" y="455445"/>
                  <a:pt x="309790" y="447064"/>
                  <a:pt x="309790" y="435890"/>
                </a:cubicBezTo>
                <a:cubicBezTo>
                  <a:pt x="309790" y="425275"/>
                  <a:pt x="300822" y="416336"/>
                  <a:pt x="289613" y="416336"/>
                </a:cubicBezTo>
                <a:close/>
                <a:moveTo>
                  <a:pt x="379241" y="411857"/>
                </a:moveTo>
                <a:cubicBezTo>
                  <a:pt x="398296" y="411857"/>
                  <a:pt x="413428" y="426942"/>
                  <a:pt x="413428" y="445938"/>
                </a:cubicBezTo>
                <a:cubicBezTo>
                  <a:pt x="413428" y="464934"/>
                  <a:pt x="398296" y="480577"/>
                  <a:pt x="379241" y="480577"/>
                </a:cubicBezTo>
                <a:cubicBezTo>
                  <a:pt x="360186" y="480577"/>
                  <a:pt x="344493" y="464934"/>
                  <a:pt x="344493" y="445938"/>
                </a:cubicBezTo>
                <a:cubicBezTo>
                  <a:pt x="344493" y="426942"/>
                  <a:pt x="360186" y="411857"/>
                  <a:pt x="379241" y="411857"/>
                </a:cubicBezTo>
                <a:close/>
                <a:moveTo>
                  <a:pt x="289613" y="401810"/>
                </a:moveTo>
                <a:cubicBezTo>
                  <a:pt x="309230" y="401810"/>
                  <a:pt x="324361" y="416895"/>
                  <a:pt x="324361" y="435890"/>
                </a:cubicBezTo>
                <a:cubicBezTo>
                  <a:pt x="324361" y="454886"/>
                  <a:pt x="309230" y="470530"/>
                  <a:pt x="289613" y="470530"/>
                </a:cubicBezTo>
                <a:cubicBezTo>
                  <a:pt x="270558" y="470530"/>
                  <a:pt x="255426" y="454886"/>
                  <a:pt x="255426" y="435890"/>
                </a:cubicBezTo>
                <a:cubicBezTo>
                  <a:pt x="255426" y="416895"/>
                  <a:pt x="270558" y="401810"/>
                  <a:pt x="289613" y="401810"/>
                </a:cubicBezTo>
                <a:close/>
                <a:moveTo>
                  <a:pt x="155148" y="333712"/>
                </a:moveTo>
                <a:lnTo>
                  <a:pt x="155148" y="484435"/>
                </a:lnTo>
                <a:lnTo>
                  <a:pt x="192675" y="484435"/>
                </a:lnTo>
                <a:cubicBezTo>
                  <a:pt x="198836" y="460431"/>
                  <a:pt x="202196" y="433635"/>
                  <a:pt x="202196" y="406282"/>
                </a:cubicBezTo>
                <a:cubicBezTo>
                  <a:pt x="202196" y="380045"/>
                  <a:pt x="199396" y="355483"/>
                  <a:pt x="193795" y="333712"/>
                </a:cubicBezTo>
                <a:close/>
                <a:moveTo>
                  <a:pt x="77294" y="333712"/>
                </a:moveTo>
                <a:lnTo>
                  <a:pt x="77294" y="484435"/>
                </a:lnTo>
                <a:lnTo>
                  <a:pt x="140025" y="484435"/>
                </a:lnTo>
                <a:lnTo>
                  <a:pt x="140025" y="333712"/>
                </a:lnTo>
                <a:close/>
                <a:moveTo>
                  <a:pt x="23524" y="333712"/>
                </a:moveTo>
                <a:cubicBezTo>
                  <a:pt x="17923" y="355483"/>
                  <a:pt x="15123" y="380045"/>
                  <a:pt x="15123" y="406282"/>
                </a:cubicBezTo>
                <a:cubicBezTo>
                  <a:pt x="15123" y="433635"/>
                  <a:pt x="18483" y="460431"/>
                  <a:pt x="25205" y="484435"/>
                </a:cubicBezTo>
                <a:lnTo>
                  <a:pt x="62171" y="484435"/>
                </a:lnTo>
                <a:lnTo>
                  <a:pt x="62171" y="333712"/>
                </a:lnTo>
                <a:close/>
                <a:moveTo>
                  <a:pt x="324901" y="318635"/>
                </a:moveTo>
                <a:cubicBezTo>
                  <a:pt x="314269" y="318635"/>
                  <a:pt x="305316" y="327560"/>
                  <a:pt x="305316" y="338158"/>
                </a:cubicBezTo>
                <a:cubicBezTo>
                  <a:pt x="305316" y="348757"/>
                  <a:pt x="314269" y="357682"/>
                  <a:pt x="324901" y="357682"/>
                </a:cubicBezTo>
                <a:cubicBezTo>
                  <a:pt x="335531" y="357682"/>
                  <a:pt x="344484" y="348757"/>
                  <a:pt x="344484" y="338158"/>
                </a:cubicBezTo>
                <a:cubicBezTo>
                  <a:pt x="344484" y="327560"/>
                  <a:pt x="335531" y="318635"/>
                  <a:pt x="324901" y="318635"/>
                </a:cubicBezTo>
                <a:close/>
                <a:moveTo>
                  <a:pt x="324901" y="303574"/>
                </a:moveTo>
                <a:cubicBezTo>
                  <a:pt x="343925" y="303574"/>
                  <a:pt x="359592" y="319193"/>
                  <a:pt x="359592" y="338158"/>
                </a:cubicBezTo>
                <a:cubicBezTo>
                  <a:pt x="359592" y="357123"/>
                  <a:pt x="343925" y="372743"/>
                  <a:pt x="324901" y="372743"/>
                </a:cubicBezTo>
                <a:cubicBezTo>
                  <a:pt x="305876" y="372743"/>
                  <a:pt x="290208" y="357123"/>
                  <a:pt x="290208" y="338158"/>
                </a:cubicBezTo>
                <a:cubicBezTo>
                  <a:pt x="290208" y="319193"/>
                  <a:pt x="305876" y="303574"/>
                  <a:pt x="324901" y="303574"/>
                </a:cubicBezTo>
                <a:close/>
                <a:moveTo>
                  <a:pt x="108659" y="230997"/>
                </a:moveTo>
                <a:cubicBezTo>
                  <a:pt x="73933" y="230997"/>
                  <a:pt x="43687" y="266165"/>
                  <a:pt x="27445" y="318639"/>
                </a:cubicBezTo>
                <a:lnTo>
                  <a:pt x="69452" y="318639"/>
                </a:lnTo>
                <a:lnTo>
                  <a:pt x="147867" y="318639"/>
                </a:lnTo>
                <a:lnTo>
                  <a:pt x="189874" y="318639"/>
                </a:lnTo>
                <a:cubicBezTo>
                  <a:pt x="173632" y="266165"/>
                  <a:pt x="143386" y="230997"/>
                  <a:pt x="108659" y="230997"/>
                </a:cubicBezTo>
                <a:close/>
                <a:moveTo>
                  <a:pt x="108659" y="215924"/>
                </a:moveTo>
                <a:cubicBezTo>
                  <a:pt x="169711" y="215924"/>
                  <a:pt x="217319" y="299659"/>
                  <a:pt x="217319" y="406282"/>
                </a:cubicBezTo>
                <a:cubicBezTo>
                  <a:pt x="217319" y="436985"/>
                  <a:pt x="213398" y="467129"/>
                  <a:pt x="204996" y="493924"/>
                </a:cubicBezTo>
                <a:cubicBezTo>
                  <a:pt x="204437" y="497274"/>
                  <a:pt x="201076" y="499507"/>
                  <a:pt x="198276" y="499507"/>
                </a:cubicBezTo>
                <a:lnTo>
                  <a:pt x="147867" y="499507"/>
                </a:lnTo>
                <a:lnTo>
                  <a:pt x="69452" y="499507"/>
                </a:lnTo>
                <a:lnTo>
                  <a:pt x="19604" y="499507"/>
                </a:lnTo>
                <a:cubicBezTo>
                  <a:pt x="16243" y="499507"/>
                  <a:pt x="12882" y="497274"/>
                  <a:pt x="12323" y="493924"/>
                </a:cubicBezTo>
                <a:cubicBezTo>
                  <a:pt x="4481" y="467129"/>
                  <a:pt x="0" y="436985"/>
                  <a:pt x="0" y="406282"/>
                </a:cubicBezTo>
                <a:cubicBezTo>
                  <a:pt x="0" y="299659"/>
                  <a:pt x="47608" y="215924"/>
                  <a:pt x="108659" y="215924"/>
                </a:cubicBezTo>
                <a:close/>
                <a:moveTo>
                  <a:pt x="290160" y="136062"/>
                </a:moveTo>
                <a:cubicBezTo>
                  <a:pt x="283437" y="148905"/>
                  <a:pt x="277836" y="161746"/>
                  <a:pt x="274474" y="174030"/>
                </a:cubicBezTo>
                <a:cubicBezTo>
                  <a:pt x="263831" y="209206"/>
                  <a:pt x="267753" y="238241"/>
                  <a:pt x="285118" y="254991"/>
                </a:cubicBezTo>
                <a:cubicBezTo>
                  <a:pt x="295762" y="265600"/>
                  <a:pt x="311446" y="271183"/>
                  <a:pt x="330492" y="271183"/>
                </a:cubicBezTo>
                <a:cubicBezTo>
                  <a:pt x="352900" y="271183"/>
                  <a:pt x="378668" y="263925"/>
                  <a:pt x="404437" y="250524"/>
                </a:cubicBezTo>
                <a:lnTo>
                  <a:pt x="347298" y="193014"/>
                </a:lnTo>
                <a:lnTo>
                  <a:pt x="319849" y="165655"/>
                </a:lnTo>
                <a:lnTo>
                  <a:pt x="319289" y="165655"/>
                </a:lnTo>
                <a:close/>
                <a:moveTo>
                  <a:pt x="497986" y="108703"/>
                </a:moveTo>
                <a:lnTo>
                  <a:pt x="390432" y="215348"/>
                </a:lnTo>
                <a:lnTo>
                  <a:pt x="417881" y="242707"/>
                </a:lnTo>
                <a:cubicBezTo>
                  <a:pt x="438047" y="230982"/>
                  <a:pt x="457653" y="215348"/>
                  <a:pt x="475579" y="197481"/>
                </a:cubicBezTo>
                <a:cubicBezTo>
                  <a:pt x="494625" y="177939"/>
                  <a:pt x="511431" y="156721"/>
                  <a:pt x="524314" y="134946"/>
                </a:cubicBezTo>
                <a:close/>
                <a:moveTo>
                  <a:pt x="442529" y="53427"/>
                </a:moveTo>
                <a:lnTo>
                  <a:pt x="335534" y="160630"/>
                </a:lnTo>
                <a:lnTo>
                  <a:pt x="357941" y="182964"/>
                </a:lnTo>
                <a:lnTo>
                  <a:pt x="379788" y="204740"/>
                </a:lnTo>
                <a:lnTo>
                  <a:pt x="487343" y="98095"/>
                </a:lnTo>
                <a:close/>
                <a:moveTo>
                  <a:pt x="405556" y="17134"/>
                </a:moveTo>
                <a:cubicBezTo>
                  <a:pt x="383710" y="29417"/>
                  <a:pt x="362423" y="46168"/>
                  <a:pt x="342817" y="65152"/>
                </a:cubicBezTo>
                <a:cubicBezTo>
                  <a:pt x="324891" y="83020"/>
                  <a:pt x="309766" y="102561"/>
                  <a:pt x="297442" y="122663"/>
                </a:cubicBezTo>
                <a:lnTo>
                  <a:pt x="324891" y="150022"/>
                </a:lnTo>
                <a:lnTo>
                  <a:pt x="431885" y="42818"/>
                </a:lnTo>
                <a:close/>
                <a:moveTo>
                  <a:pt x="403316" y="942"/>
                </a:moveTo>
                <a:cubicBezTo>
                  <a:pt x="406117" y="-733"/>
                  <a:pt x="410038" y="-175"/>
                  <a:pt x="412279" y="2617"/>
                </a:cubicBezTo>
                <a:lnTo>
                  <a:pt x="447570" y="37793"/>
                </a:lnTo>
                <a:lnTo>
                  <a:pt x="503028" y="93070"/>
                </a:lnTo>
                <a:lnTo>
                  <a:pt x="538879" y="128246"/>
                </a:lnTo>
                <a:cubicBezTo>
                  <a:pt x="541120" y="130479"/>
                  <a:pt x="541680" y="134387"/>
                  <a:pt x="540000" y="137179"/>
                </a:cubicBezTo>
                <a:cubicBezTo>
                  <a:pt x="526555" y="161746"/>
                  <a:pt x="508069" y="186314"/>
                  <a:pt x="486222" y="208090"/>
                </a:cubicBezTo>
                <a:cubicBezTo>
                  <a:pt x="465496" y="228748"/>
                  <a:pt x="442529" y="245499"/>
                  <a:pt x="419561" y="258900"/>
                </a:cubicBezTo>
                <a:cubicBezTo>
                  <a:pt x="388751" y="276767"/>
                  <a:pt x="357382" y="286259"/>
                  <a:pt x="330492" y="286259"/>
                </a:cubicBezTo>
                <a:cubicBezTo>
                  <a:pt x="306965" y="286259"/>
                  <a:pt x="287919" y="279000"/>
                  <a:pt x="274474" y="265600"/>
                </a:cubicBezTo>
                <a:cubicBezTo>
                  <a:pt x="253188" y="244940"/>
                  <a:pt x="248146" y="210882"/>
                  <a:pt x="259910" y="170122"/>
                </a:cubicBezTo>
                <a:cubicBezTo>
                  <a:pt x="271114" y="131037"/>
                  <a:pt x="296882" y="90277"/>
                  <a:pt x="332173" y="54544"/>
                </a:cubicBezTo>
                <a:cubicBezTo>
                  <a:pt x="354020" y="32768"/>
                  <a:pt x="378668" y="14342"/>
                  <a:pt x="403316" y="942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010151" y="3947755"/>
            <a:ext cx="540000" cy="49950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61720" y="466725"/>
            <a:ext cx="591312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3BEC1"/>
                    </a:gs>
                    <a:gs pos="50000">
                      <a:srgbClr val="3474CB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Displaying Errors to Users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3" name="Text 10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5" name="Text 12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31495" y="1436370"/>
            <a:ext cx="406400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Error Detection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31495" y="1773555"/>
            <a:ext cx="3423920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 your template, check if form.errors exists to determine if there are any validation issues to display.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486910" y="1436370"/>
            <a:ext cx="406400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Iterating Over Errors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486910" y="1773555"/>
            <a:ext cx="3423920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a loop to iterate over form.errors and field.errors, listing each error message beside the corresponding input field.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441690" y="1436370"/>
            <a:ext cx="406400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Feedback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442325" y="1773555"/>
            <a:ext cx="3423920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Providing clear error messages helps users correct mistakes and improves the overall usability of your forms.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604125" y="4479925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Example Code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706110" y="4878705"/>
            <a:ext cx="5962015" cy="9509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Example: {% if form.errors %} &lt;ul&gt;{% for field in form %}{% for error in field.errors %}&lt;li&gt;{{ error }}&lt;/li&gt;{% endfor %}{% endfor %}&lt;/ul&gt;{% endif %}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9-d2nf7l98bjvh7rlj06v0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 &amp; Security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8-27-20:02:26-d2nf7kh8bjvh7rlj06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2:26-d2nf7kh8bjvh7rlj06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8F5F0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1-d2nf7lp8bjvh7rlj076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810"/>
            <a:ext cx="7924800" cy="44411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POST vs GET Comparison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173980" y="141351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 Method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173980" y="1812290"/>
            <a:ext cx="4064000" cy="1267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 sends data through the URL, visible in browser history. It is not secure for sensitive data and is meant for data retrieval.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323455" y="401701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 Method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323455" y="4415790"/>
            <a:ext cx="4064000" cy="1267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 sends data in the request body, making it more secure for sensitive information and state-changing operations.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9-d2nf7l98bjvh7rlj06v0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Practice &amp; Wrap-Up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8-27-20:02:26-d2nf7kh8bjvh7rlj06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2:26-d2nf7kh8bjvh7rlj06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795" y="-123190"/>
            <a:ext cx="12192000" cy="7056755"/>
          </a:xfrm>
          <a:prstGeom prst="rect">
            <a:avLst/>
          </a:prstGeom>
          <a:solidFill>
            <a:srgbClr val="FDF3E9"/>
          </a:solidFill>
          <a:ln/>
        </p:spPr>
      </p:sp>
      <p:sp>
        <p:nvSpPr>
          <p:cNvPr id="3" name="Text 1"/>
          <p:cNvSpPr/>
          <p:nvPr/>
        </p:nvSpPr>
        <p:spPr>
          <a:xfrm>
            <a:off x="10795" y="-123190"/>
            <a:ext cx="12192000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9-d2nf7l98bjvh7rlj06vg.png"/>
          <p:cNvPicPr>
            <a:picLocks noChangeAspect="1"/>
          </p:cNvPicPr>
          <p:nvPr/>
        </p:nvPicPr>
        <p:blipFill>
          <a:blip r:embed="rId3"/>
          <a:srcRect t="7" b="7"/>
          <a:stretch/>
        </p:blipFill>
        <p:spPr>
          <a:xfrm rot="900000" flipH="1">
            <a:off x="5394325" y="-665480"/>
            <a:ext cx="5893435" cy="330263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 rot="420000">
            <a:off x="901700" y="106045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6" name="Text 3"/>
          <p:cNvSpPr/>
          <p:nvPr/>
        </p:nvSpPr>
        <p:spPr>
          <a:xfrm rot="420000">
            <a:off x="901700" y="106045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420000">
            <a:off x="901700" y="1741805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8" name="Text 5"/>
          <p:cNvSpPr/>
          <p:nvPr/>
        </p:nvSpPr>
        <p:spPr>
          <a:xfrm rot="420000">
            <a:off x="901700" y="1741805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420000">
            <a:off x="901700" y="3377565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10" name="Text 7"/>
          <p:cNvSpPr/>
          <p:nvPr/>
        </p:nvSpPr>
        <p:spPr>
          <a:xfrm rot="420000">
            <a:off x="901700" y="3377565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 rot="420000">
            <a:off x="901700" y="5013325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12" name="Text 9"/>
          <p:cNvSpPr/>
          <p:nvPr/>
        </p:nvSpPr>
        <p:spPr>
          <a:xfrm rot="420000">
            <a:off x="901700" y="5013325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420000">
            <a:off x="6276975" y="3377565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14" name="Text 11"/>
          <p:cNvSpPr/>
          <p:nvPr/>
        </p:nvSpPr>
        <p:spPr>
          <a:xfrm rot="420000">
            <a:off x="6276975" y="3377565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420000">
            <a:off x="6287135" y="5013325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16" name="Text 13"/>
          <p:cNvSpPr/>
          <p:nvPr/>
        </p:nvSpPr>
        <p:spPr>
          <a:xfrm rot="420000">
            <a:off x="6287135" y="5013325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26-d2nf7kh8bjvh7rlj06s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810" y="2839720"/>
            <a:ext cx="1987550" cy="49403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10158095" y="3656965"/>
            <a:ext cx="1291590" cy="676910"/>
          </a:xfrm>
          <a:custGeom>
            <a:avLst/>
            <a:gdLst/>
            <a:ahLst/>
            <a:cxnLst/>
            <a:rect l="l" t="t" r="r" b="b"/>
            <a:pathLst>
              <a:path w="1291590" h="676910">
                <a:moveTo>
                  <a:pt x="1206381" y="85552"/>
                </a:moveTo>
                <a:cubicBezTo>
                  <a:pt x="1255713" y="44277"/>
                  <a:pt x="1300559" y="138834"/>
                  <a:pt x="1291590" y="182360"/>
                </a:cubicBezTo>
                <a:cubicBezTo>
                  <a:pt x="1289348" y="191366"/>
                  <a:pt x="1281126" y="203373"/>
                  <a:pt x="1274399" y="214630"/>
                </a:cubicBezTo>
                <a:cubicBezTo>
                  <a:pt x="1259450" y="239395"/>
                  <a:pt x="1251228" y="250652"/>
                  <a:pt x="1230299" y="265661"/>
                </a:cubicBezTo>
                <a:cubicBezTo>
                  <a:pt x="1203391" y="285173"/>
                  <a:pt x="1160787" y="303934"/>
                  <a:pt x="1138363" y="322695"/>
                </a:cubicBezTo>
                <a:cubicBezTo>
                  <a:pt x="1079315" y="382732"/>
                  <a:pt x="990368" y="412750"/>
                  <a:pt x="926088" y="467533"/>
                </a:cubicBezTo>
                <a:cubicBezTo>
                  <a:pt x="890958" y="478040"/>
                  <a:pt x="867040" y="499803"/>
                  <a:pt x="843121" y="520815"/>
                </a:cubicBezTo>
                <a:cubicBezTo>
                  <a:pt x="807991" y="534324"/>
                  <a:pt x="779588" y="554586"/>
                  <a:pt x="754922" y="580101"/>
                </a:cubicBezTo>
                <a:cubicBezTo>
                  <a:pt x="733994" y="588356"/>
                  <a:pt x="711570" y="598863"/>
                  <a:pt x="671956" y="597362"/>
                </a:cubicBezTo>
                <a:cubicBezTo>
                  <a:pt x="622624" y="595110"/>
                  <a:pt x="571050" y="590608"/>
                  <a:pt x="536668" y="582353"/>
                </a:cubicBezTo>
                <a:cubicBezTo>
                  <a:pt x="541152" y="618375"/>
                  <a:pt x="518729" y="646141"/>
                  <a:pt x="494811" y="665653"/>
                </a:cubicBezTo>
                <a:cubicBezTo>
                  <a:pt x="484346" y="673908"/>
                  <a:pt x="469397" y="684415"/>
                  <a:pt x="459680" y="676910"/>
                </a:cubicBezTo>
                <a:cubicBezTo>
                  <a:pt x="449964" y="644640"/>
                  <a:pt x="489578" y="632633"/>
                  <a:pt x="473135" y="599613"/>
                </a:cubicBezTo>
                <a:cubicBezTo>
                  <a:pt x="469397" y="603365"/>
                  <a:pt x="470145" y="611620"/>
                  <a:pt x="466408" y="615373"/>
                </a:cubicBezTo>
                <a:cubicBezTo>
                  <a:pt x="446226" y="649894"/>
                  <a:pt x="303464" y="675409"/>
                  <a:pt x="376714" y="617624"/>
                </a:cubicBezTo>
                <a:cubicBezTo>
                  <a:pt x="382693" y="589857"/>
                  <a:pt x="404369" y="572597"/>
                  <a:pt x="407359" y="549333"/>
                </a:cubicBezTo>
                <a:cubicBezTo>
                  <a:pt x="399885" y="539577"/>
                  <a:pt x="381946" y="540327"/>
                  <a:pt x="374471" y="531322"/>
                </a:cubicBezTo>
                <a:cubicBezTo>
                  <a:pt x="248900" y="501304"/>
                  <a:pt x="127066" y="480291"/>
                  <a:pt x="6727" y="445770"/>
                </a:cubicBezTo>
                <a:cubicBezTo>
                  <a:pt x="6727" y="442018"/>
                  <a:pt x="5232" y="439766"/>
                  <a:pt x="2242" y="439016"/>
                </a:cubicBezTo>
                <a:cubicBezTo>
                  <a:pt x="0" y="426258"/>
                  <a:pt x="5980" y="422506"/>
                  <a:pt x="6727" y="412750"/>
                </a:cubicBezTo>
                <a:cubicBezTo>
                  <a:pt x="25413" y="403745"/>
                  <a:pt x="41110" y="397741"/>
                  <a:pt x="68018" y="403745"/>
                </a:cubicBezTo>
                <a:cubicBezTo>
                  <a:pt x="68018" y="395490"/>
                  <a:pt x="74745" y="378980"/>
                  <a:pt x="85209" y="372976"/>
                </a:cubicBezTo>
                <a:cubicBezTo>
                  <a:pt x="63533" y="368473"/>
                  <a:pt x="68765" y="336204"/>
                  <a:pt x="87451" y="331701"/>
                </a:cubicBezTo>
                <a:cubicBezTo>
                  <a:pt x="86704" y="322695"/>
                  <a:pt x="73250" y="327198"/>
                  <a:pt x="70260" y="320444"/>
                </a:cubicBezTo>
                <a:cubicBezTo>
                  <a:pt x="67270" y="313690"/>
                  <a:pt x="68018" y="309187"/>
                  <a:pt x="72502" y="305435"/>
                </a:cubicBezTo>
                <a:cubicBezTo>
                  <a:pt x="55311" y="297930"/>
                  <a:pt x="34383" y="302433"/>
                  <a:pt x="35130" y="280670"/>
                </a:cubicBezTo>
                <a:cubicBezTo>
                  <a:pt x="35878" y="267162"/>
                  <a:pt x="50079" y="266411"/>
                  <a:pt x="61291" y="261158"/>
                </a:cubicBezTo>
                <a:cubicBezTo>
                  <a:pt x="130803" y="227388"/>
                  <a:pt x="212275" y="192116"/>
                  <a:pt x="293000" y="155344"/>
                </a:cubicBezTo>
                <a:cubicBezTo>
                  <a:pt x="342331" y="133581"/>
                  <a:pt x="386431" y="110317"/>
                  <a:pt x="435762" y="90055"/>
                </a:cubicBezTo>
                <a:cubicBezTo>
                  <a:pt x="450711" y="83300"/>
                  <a:pt x="464913" y="78798"/>
                  <a:pt x="479114" y="72044"/>
                </a:cubicBezTo>
                <a:cubicBezTo>
                  <a:pt x="500790" y="62288"/>
                  <a:pt x="517981" y="50280"/>
                  <a:pt x="544890" y="43526"/>
                </a:cubicBezTo>
                <a:cubicBezTo>
                  <a:pt x="547879" y="40525"/>
                  <a:pt x="550869" y="37523"/>
                  <a:pt x="553859" y="34521"/>
                </a:cubicBezTo>
                <a:cubicBezTo>
                  <a:pt x="571798" y="35271"/>
                  <a:pt x="580767" y="21013"/>
                  <a:pt x="595716" y="15009"/>
                </a:cubicBezTo>
                <a:cubicBezTo>
                  <a:pt x="630846" y="0"/>
                  <a:pt x="686905" y="10506"/>
                  <a:pt x="728762" y="15009"/>
                </a:cubicBezTo>
                <a:cubicBezTo>
                  <a:pt x="802759" y="22514"/>
                  <a:pt x="881989" y="39774"/>
                  <a:pt x="956733" y="48029"/>
                </a:cubicBezTo>
                <a:cubicBezTo>
                  <a:pt x="984389" y="51031"/>
                  <a:pt x="1011297" y="47279"/>
                  <a:pt x="1037458" y="50280"/>
                </a:cubicBezTo>
                <a:cubicBezTo>
                  <a:pt x="1097254" y="56284"/>
                  <a:pt x="1155554" y="77297"/>
                  <a:pt x="1201896" y="78798"/>
                </a:cubicBezTo>
                <a:cubicBezTo>
                  <a:pt x="1206381" y="77297"/>
                  <a:pt x="1206381" y="81800"/>
                  <a:pt x="1206381" y="85552"/>
                </a:cubicBezTo>
                <a:close/>
                <a:moveTo>
                  <a:pt x="790052" y="48029"/>
                </a:moveTo>
                <a:cubicBezTo>
                  <a:pt x="742963" y="43526"/>
                  <a:pt x="697369" y="33020"/>
                  <a:pt x="652522" y="28517"/>
                </a:cubicBezTo>
                <a:cubicBezTo>
                  <a:pt x="624119" y="25515"/>
                  <a:pt x="596463" y="39024"/>
                  <a:pt x="575535" y="48029"/>
                </a:cubicBezTo>
                <a:cubicBezTo>
                  <a:pt x="548627" y="60036"/>
                  <a:pt x="521719" y="72794"/>
                  <a:pt x="494811" y="85552"/>
                </a:cubicBezTo>
                <a:cubicBezTo>
                  <a:pt x="464165" y="99810"/>
                  <a:pt x="429783" y="108065"/>
                  <a:pt x="398390" y="122324"/>
                </a:cubicBezTo>
                <a:cubicBezTo>
                  <a:pt x="390168" y="126827"/>
                  <a:pt x="383441" y="133581"/>
                  <a:pt x="374471" y="138084"/>
                </a:cubicBezTo>
                <a:cubicBezTo>
                  <a:pt x="266839" y="187614"/>
                  <a:pt x="152479" y="227388"/>
                  <a:pt x="50079" y="285173"/>
                </a:cubicBezTo>
                <a:cubicBezTo>
                  <a:pt x="93431" y="298681"/>
                  <a:pt x="136036" y="298681"/>
                  <a:pt x="174903" y="303184"/>
                </a:cubicBezTo>
                <a:cubicBezTo>
                  <a:pt x="198074" y="305435"/>
                  <a:pt x="219002" y="312940"/>
                  <a:pt x="240678" y="315941"/>
                </a:cubicBezTo>
                <a:cubicBezTo>
                  <a:pt x="284030" y="322695"/>
                  <a:pt x="328877" y="327949"/>
                  <a:pt x="372229" y="336204"/>
                </a:cubicBezTo>
                <a:cubicBezTo>
                  <a:pt x="419318" y="344459"/>
                  <a:pt x="461923" y="358717"/>
                  <a:pt x="506022" y="369224"/>
                </a:cubicBezTo>
                <a:cubicBezTo>
                  <a:pt x="581514" y="387235"/>
                  <a:pt x="668218" y="384983"/>
                  <a:pt x="726519" y="436765"/>
                </a:cubicBezTo>
                <a:cubicBezTo>
                  <a:pt x="742963" y="457777"/>
                  <a:pt x="739226" y="490047"/>
                  <a:pt x="737731" y="514061"/>
                </a:cubicBezTo>
                <a:cubicBezTo>
                  <a:pt x="720540" y="532072"/>
                  <a:pt x="712318" y="556087"/>
                  <a:pt x="683167" y="557588"/>
                </a:cubicBezTo>
                <a:cubicBezTo>
                  <a:pt x="639068" y="561340"/>
                  <a:pt x="570303" y="538826"/>
                  <a:pt x="532183" y="547081"/>
                </a:cubicBezTo>
                <a:cubicBezTo>
                  <a:pt x="526203" y="565092"/>
                  <a:pt x="550869" y="564342"/>
                  <a:pt x="560586" y="566593"/>
                </a:cubicBezTo>
                <a:cubicBezTo>
                  <a:pt x="586747" y="572597"/>
                  <a:pt x="604685" y="571846"/>
                  <a:pt x="630846" y="573347"/>
                </a:cubicBezTo>
                <a:cubicBezTo>
                  <a:pt x="666724" y="574848"/>
                  <a:pt x="700359" y="586855"/>
                  <a:pt x="731004" y="568845"/>
                </a:cubicBezTo>
                <a:cubicBezTo>
                  <a:pt x="746700" y="546331"/>
                  <a:pt x="766134" y="519315"/>
                  <a:pt x="768376" y="493799"/>
                </a:cubicBezTo>
                <a:cubicBezTo>
                  <a:pt x="771366" y="453275"/>
                  <a:pt x="756417" y="395490"/>
                  <a:pt x="725024" y="379730"/>
                </a:cubicBezTo>
                <a:cubicBezTo>
                  <a:pt x="679430" y="357967"/>
                  <a:pt x="601696" y="354965"/>
                  <a:pt x="536668" y="348961"/>
                </a:cubicBezTo>
                <a:cubicBezTo>
                  <a:pt x="512002" y="346710"/>
                  <a:pt x="476872" y="348961"/>
                  <a:pt x="461923" y="324947"/>
                </a:cubicBezTo>
                <a:cubicBezTo>
                  <a:pt x="476124" y="320444"/>
                  <a:pt x="486589" y="329450"/>
                  <a:pt x="501538" y="331701"/>
                </a:cubicBezTo>
                <a:cubicBezTo>
                  <a:pt x="577030" y="343708"/>
                  <a:pt x="689894" y="333952"/>
                  <a:pt x="742216" y="370725"/>
                </a:cubicBezTo>
                <a:cubicBezTo>
                  <a:pt x="901422" y="290426"/>
                  <a:pt x="1059134" y="208626"/>
                  <a:pt x="1188442" y="98310"/>
                </a:cubicBezTo>
                <a:cubicBezTo>
                  <a:pt x="1062123" y="88554"/>
                  <a:pt x="932815" y="60787"/>
                  <a:pt x="790052" y="48029"/>
                </a:cubicBezTo>
                <a:close/>
                <a:moveTo>
                  <a:pt x="772861" y="538076"/>
                </a:moveTo>
                <a:cubicBezTo>
                  <a:pt x="772114" y="540327"/>
                  <a:pt x="769871" y="543329"/>
                  <a:pt x="772861" y="540327"/>
                </a:cubicBezTo>
                <a:cubicBezTo>
                  <a:pt x="913381" y="449522"/>
                  <a:pt x="1062871" y="368473"/>
                  <a:pt x="1190685" y="265661"/>
                </a:cubicBezTo>
                <a:cubicBezTo>
                  <a:pt x="1210118" y="254404"/>
                  <a:pt x="1240016" y="238645"/>
                  <a:pt x="1256460" y="216881"/>
                </a:cubicBezTo>
                <a:cubicBezTo>
                  <a:pt x="1287853" y="178608"/>
                  <a:pt x="1265429" y="126076"/>
                  <a:pt x="1237026" y="100561"/>
                </a:cubicBezTo>
                <a:cubicBezTo>
                  <a:pt x="1210118" y="99060"/>
                  <a:pt x="1198159" y="121574"/>
                  <a:pt x="1182463" y="133581"/>
                </a:cubicBezTo>
                <a:cubicBezTo>
                  <a:pt x="1156302" y="154594"/>
                  <a:pt x="1124909" y="168102"/>
                  <a:pt x="1100991" y="190615"/>
                </a:cubicBezTo>
                <a:cubicBezTo>
                  <a:pt x="1047175" y="219883"/>
                  <a:pt x="999338" y="252903"/>
                  <a:pt x="947764" y="282921"/>
                </a:cubicBezTo>
                <a:cubicBezTo>
                  <a:pt x="922351" y="298681"/>
                  <a:pt x="894695" y="308437"/>
                  <a:pt x="869282" y="322695"/>
                </a:cubicBezTo>
                <a:cubicBezTo>
                  <a:pt x="860313" y="327949"/>
                  <a:pt x="854333" y="335453"/>
                  <a:pt x="845364" y="339956"/>
                </a:cubicBezTo>
                <a:cubicBezTo>
                  <a:pt x="815466" y="354965"/>
                  <a:pt x="784073" y="363970"/>
                  <a:pt x="759407" y="386484"/>
                </a:cubicBezTo>
                <a:cubicBezTo>
                  <a:pt x="793042" y="427759"/>
                  <a:pt x="797527" y="498302"/>
                  <a:pt x="772861" y="538076"/>
                </a:cubicBezTo>
                <a:close/>
                <a:moveTo>
                  <a:pt x="103148" y="344459"/>
                </a:moveTo>
                <a:cubicBezTo>
                  <a:pt x="148742" y="354965"/>
                  <a:pt x="207791" y="359468"/>
                  <a:pt x="251890" y="364721"/>
                </a:cubicBezTo>
                <a:cubicBezTo>
                  <a:pt x="272071" y="366972"/>
                  <a:pt x="301969" y="365471"/>
                  <a:pt x="308696" y="384233"/>
                </a:cubicBezTo>
                <a:cubicBezTo>
                  <a:pt x="244415" y="374477"/>
                  <a:pt x="168176" y="370725"/>
                  <a:pt x="100905" y="360218"/>
                </a:cubicBezTo>
                <a:cubicBezTo>
                  <a:pt x="100905" y="366972"/>
                  <a:pt x="105390" y="369974"/>
                  <a:pt x="105390" y="377479"/>
                </a:cubicBezTo>
                <a:cubicBezTo>
                  <a:pt x="116602" y="377479"/>
                  <a:pt x="129308" y="384233"/>
                  <a:pt x="144257" y="386484"/>
                </a:cubicBezTo>
                <a:cubicBezTo>
                  <a:pt x="179388" y="391737"/>
                  <a:pt x="223487" y="383482"/>
                  <a:pt x="240678" y="403745"/>
                </a:cubicBezTo>
                <a:cubicBezTo>
                  <a:pt x="197326" y="402244"/>
                  <a:pt x="157712" y="403745"/>
                  <a:pt x="122581" y="397741"/>
                </a:cubicBezTo>
                <a:cubicBezTo>
                  <a:pt x="110622" y="395490"/>
                  <a:pt x="98663" y="384233"/>
                  <a:pt x="87451" y="393238"/>
                </a:cubicBezTo>
                <a:cubicBezTo>
                  <a:pt x="84462" y="412000"/>
                  <a:pt x="112117" y="410499"/>
                  <a:pt x="122581" y="408247"/>
                </a:cubicBezTo>
                <a:cubicBezTo>
                  <a:pt x="223487" y="434513"/>
                  <a:pt x="317665" y="462280"/>
                  <a:pt x="414086" y="481041"/>
                </a:cubicBezTo>
                <a:cubicBezTo>
                  <a:pt x="413339" y="464531"/>
                  <a:pt x="422308" y="439016"/>
                  <a:pt x="442489" y="430761"/>
                </a:cubicBezTo>
                <a:cubicBezTo>
                  <a:pt x="414086" y="421755"/>
                  <a:pt x="378956" y="431511"/>
                  <a:pt x="365502" y="410499"/>
                </a:cubicBezTo>
                <a:cubicBezTo>
                  <a:pt x="407359" y="399992"/>
                  <a:pt x="452953" y="419504"/>
                  <a:pt x="497053" y="426258"/>
                </a:cubicBezTo>
                <a:cubicBezTo>
                  <a:pt x="512749" y="428510"/>
                  <a:pt x="529941" y="425508"/>
                  <a:pt x="544890" y="428510"/>
                </a:cubicBezTo>
                <a:cubicBezTo>
                  <a:pt x="558344" y="430761"/>
                  <a:pt x="572545" y="436765"/>
                  <a:pt x="586747" y="439016"/>
                </a:cubicBezTo>
                <a:cubicBezTo>
                  <a:pt x="603938" y="442018"/>
                  <a:pt x="624119" y="437515"/>
                  <a:pt x="636826" y="450273"/>
                </a:cubicBezTo>
                <a:cubicBezTo>
                  <a:pt x="631593" y="466032"/>
                  <a:pt x="610665" y="456276"/>
                  <a:pt x="595716" y="457027"/>
                </a:cubicBezTo>
                <a:cubicBezTo>
                  <a:pt x="575535" y="482542"/>
                  <a:pt x="532930" y="484794"/>
                  <a:pt x="532183" y="529070"/>
                </a:cubicBezTo>
                <a:cubicBezTo>
                  <a:pt x="583009" y="523817"/>
                  <a:pt x="675693" y="564342"/>
                  <a:pt x="707086" y="516313"/>
                </a:cubicBezTo>
                <a:cubicBezTo>
                  <a:pt x="684662" y="508808"/>
                  <a:pt x="659997" y="516313"/>
                  <a:pt x="645795" y="500553"/>
                </a:cubicBezTo>
                <a:cubicBezTo>
                  <a:pt x="668218" y="498302"/>
                  <a:pt x="722035" y="507307"/>
                  <a:pt x="720540" y="487795"/>
                </a:cubicBezTo>
                <a:cubicBezTo>
                  <a:pt x="702601" y="480291"/>
                  <a:pt x="662986" y="491548"/>
                  <a:pt x="645795" y="472036"/>
                </a:cubicBezTo>
                <a:cubicBezTo>
                  <a:pt x="669713" y="468284"/>
                  <a:pt x="701854" y="469785"/>
                  <a:pt x="718297" y="469785"/>
                </a:cubicBezTo>
                <a:cubicBezTo>
                  <a:pt x="710076" y="422506"/>
                  <a:pt x="661491" y="418754"/>
                  <a:pt x="617392" y="408247"/>
                </a:cubicBezTo>
                <a:cubicBezTo>
                  <a:pt x="445479" y="368473"/>
                  <a:pt x="264597" y="326448"/>
                  <a:pt x="80724" y="307686"/>
                </a:cubicBezTo>
                <a:cubicBezTo>
                  <a:pt x="97916" y="309187"/>
                  <a:pt x="107633" y="327949"/>
                  <a:pt x="103148" y="344459"/>
                </a:cubicBezTo>
                <a:close/>
                <a:moveTo>
                  <a:pt x="223487" y="454775"/>
                </a:moveTo>
                <a:cubicBezTo>
                  <a:pt x="192842" y="445770"/>
                  <a:pt x="162196" y="433012"/>
                  <a:pt x="129308" y="428510"/>
                </a:cubicBezTo>
                <a:cubicBezTo>
                  <a:pt x="93431" y="422506"/>
                  <a:pt x="38867" y="407497"/>
                  <a:pt x="21676" y="432262"/>
                </a:cubicBezTo>
                <a:cubicBezTo>
                  <a:pt x="142015" y="464531"/>
                  <a:pt x="293000" y="490047"/>
                  <a:pt x="414086" y="524568"/>
                </a:cubicBezTo>
                <a:cubicBezTo>
                  <a:pt x="416328" y="513311"/>
                  <a:pt x="414834" y="515562"/>
                  <a:pt x="414086" y="500553"/>
                </a:cubicBezTo>
                <a:cubicBezTo>
                  <a:pt x="349058" y="483293"/>
                  <a:pt x="293000" y="474287"/>
                  <a:pt x="223487" y="454775"/>
                </a:cubicBezTo>
                <a:close/>
                <a:moveTo>
                  <a:pt x="438004" y="459278"/>
                </a:moveTo>
                <a:cubicBezTo>
                  <a:pt x="428288" y="477289"/>
                  <a:pt x="440247" y="510309"/>
                  <a:pt x="433520" y="535825"/>
                </a:cubicBezTo>
                <a:cubicBezTo>
                  <a:pt x="432025" y="541078"/>
                  <a:pt x="426793" y="544080"/>
                  <a:pt x="424550" y="549333"/>
                </a:cubicBezTo>
                <a:cubicBezTo>
                  <a:pt x="420066" y="562841"/>
                  <a:pt x="419318" y="577850"/>
                  <a:pt x="414086" y="588356"/>
                </a:cubicBezTo>
                <a:cubicBezTo>
                  <a:pt x="406612" y="602615"/>
                  <a:pt x="395400" y="614622"/>
                  <a:pt x="389420" y="630382"/>
                </a:cubicBezTo>
                <a:cubicBezTo>
                  <a:pt x="424550" y="625879"/>
                  <a:pt x="464913" y="606367"/>
                  <a:pt x="452953" y="568845"/>
                </a:cubicBezTo>
                <a:cubicBezTo>
                  <a:pt x="459680" y="563591"/>
                  <a:pt x="464913" y="559089"/>
                  <a:pt x="473135" y="559839"/>
                </a:cubicBezTo>
                <a:cubicBezTo>
                  <a:pt x="487336" y="581602"/>
                  <a:pt x="497053" y="613872"/>
                  <a:pt x="488083" y="646141"/>
                </a:cubicBezTo>
                <a:cubicBezTo>
                  <a:pt x="491821" y="637886"/>
                  <a:pt x="499295" y="634134"/>
                  <a:pt x="506022" y="628130"/>
                </a:cubicBezTo>
                <a:cubicBezTo>
                  <a:pt x="527698" y="592109"/>
                  <a:pt x="500043" y="541078"/>
                  <a:pt x="516487" y="502805"/>
                </a:cubicBezTo>
                <a:cubicBezTo>
                  <a:pt x="527698" y="478790"/>
                  <a:pt x="548627" y="469034"/>
                  <a:pt x="571050" y="452524"/>
                </a:cubicBezTo>
                <a:cubicBezTo>
                  <a:pt x="539657" y="439766"/>
                  <a:pt x="493316" y="442018"/>
                  <a:pt x="457438" y="432262"/>
                </a:cubicBezTo>
                <a:cubicBezTo>
                  <a:pt x="456691" y="448021"/>
                  <a:pt x="443984" y="447271"/>
                  <a:pt x="438004" y="459278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19" name="Text 15"/>
          <p:cNvSpPr/>
          <p:nvPr/>
        </p:nvSpPr>
        <p:spPr>
          <a:xfrm>
            <a:off x="10158095" y="3656965"/>
            <a:ext cx="1291590" cy="6769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6984365" y="2960370"/>
            <a:ext cx="4901565" cy="920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976630" y="523875"/>
            <a:ext cx="1894840" cy="1021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837565" y="1203960"/>
            <a:ext cx="4444365" cy="429617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Goals &amp; Recap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976630" y="2159635"/>
            <a:ext cx="1894840" cy="1021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837565" y="2839720"/>
            <a:ext cx="4444365" cy="429617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 Foundations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976630" y="3795395"/>
            <a:ext cx="1894840" cy="1021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837565" y="4475480"/>
            <a:ext cx="4444365" cy="429617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ModelForms</a:t>
            </a: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976630" y="5431155"/>
            <a:ext cx="1894840" cy="1021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837565" y="6111240"/>
            <a:ext cx="4444365" cy="429617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Validation &amp; Errors</a:t>
            </a: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6351905" y="3795395"/>
            <a:ext cx="1894840" cy="1021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6212840" y="4475480"/>
            <a:ext cx="4444365" cy="429617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 &amp; Security</a:t>
            </a: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6362065" y="5431155"/>
            <a:ext cx="1894840" cy="1021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06.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6223000" y="6111240"/>
            <a:ext cx="4444365" cy="429617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Practice &amp; Wrap-Up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635" y="0"/>
            <a:ext cx="12192635" cy="6858000"/>
          </a:xfrm>
          <a:prstGeom prst="rect">
            <a:avLst/>
          </a:prstGeom>
          <a:solidFill>
            <a:srgbClr val="F3F0E7"/>
          </a:solidFill>
          <a:ln/>
        </p:spPr>
      </p:sp>
      <p:sp>
        <p:nvSpPr>
          <p:cNvPr id="3" name="Text 1"/>
          <p:cNvSpPr/>
          <p:nvPr/>
        </p:nvSpPr>
        <p:spPr>
          <a:xfrm>
            <a:off x="-635" y="0"/>
            <a:ext cx="12192635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2-d2nf7m18bjvh7rlj078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85" y="2675890"/>
            <a:ext cx="7463790" cy="41821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Guided Lab Task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37845" y="166370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ModelForm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37845" y="2062480"/>
            <a:ext cx="4064000" cy="9509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a ModelForm for the Post model to handle user input for creating new blog posts.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74260" y="166370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Render in Template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874260" y="2062480"/>
            <a:ext cx="4064000" cy="9509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Render the form in a template, ensuring it handles POST requests and displays errors if validation fails.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37845" y="4567555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Save and Redirect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37845" y="4966335"/>
            <a:ext cx="6313805" cy="6338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 successful form submission, save the post to the database and redirect to the post list page.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8EFE2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1-d2nf7lp8bjvh7rlj0730.png"/>
          <p:cNvPicPr>
            <a:picLocks noChangeAspect="1"/>
          </p:cNvPicPr>
          <p:nvPr/>
        </p:nvPicPr>
        <p:blipFill>
          <a:blip r:embed="rId3"/>
          <a:srcRect t="3" b="3"/>
          <a:stretch/>
        </p:blipFill>
        <p:spPr>
          <a:xfrm>
            <a:off x="2712085" y="1330325"/>
            <a:ext cx="9479915" cy="53124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Day 3 Checkpoint Summary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61720" y="387985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Summary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61720" y="4278630"/>
            <a:ext cx="4521200" cy="1267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the end of Day 3, you can create custom and model forms, handle POST requests, validate input, display errors, and save data to the database.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3EDE2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96595" y="2381250"/>
            <a:ext cx="5102225" cy="2997200"/>
          </a:xfrm>
          <a:prstGeom prst="roundRect">
            <a:avLst>
              <a:gd name="adj" fmla="val 4315"/>
            </a:avLst>
          </a:prstGeom>
          <a:solidFill>
            <a:srgbClr val="C4AC83">
              <a:alpha val="902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696595" y="2381250"/>
            <a:ext cx="5102225" cy="2997200"/>
          </a:xfrm>
          <a:prstGeom prst="rect">
            <a:avLst/>
          </a:prstGeom>
          <a:noFill/>
          <a:ln/>
        </p:spPr>
        <p:txBody>
          <a:bodyPr wrap="square" lIns="41148" tIns="82296" rIns="82296" bIns="41148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2:32-d2nf7m18bjvh7rlj0770.png"/>
          <p:cNvPicPr>
            <a:picLocks noChangeAspect="1"/>
          </p:cNvPicPr>
          <p:nvPr/>
        </p:nvPicPr>
        <p:blipFill>
          <a:blip r:embed="rId3"/>
          <a:srcRect t="4" b="4"/>
          <a:stretch/>
        </p:blipFill>
        <p:spPr>
          <a:xfrm>
            <a:off x="5099685" y="0"/>
            <a:ext cx="7211695" cy="4041775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8-27-20:02:31-d2nf7lp8bjvh7rlj075g.png"/>
          <p:cNvPicPr>
            <a:picLocks noChangeAspect="1"/>
          </p:cNvPicPr>
          <p:nvPr/>
        </p:nvPicPr>
        <p:blipFill>
          <a:blip r:embed="rId4"/>
          <a:srcRect l="5" r="5"/>
          <a:stretch/>
        </p:blipFill>
        <p:spPr>
          <a:xfrm>
            <a:off x="-314960" y="-186055"/>
            <a:ext cx="4848225" cy="6858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61720" y="466725"/>
            <a:ext cx="591312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Tomorrow Preview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10" name="Text 6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12" name="Text 8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360045" y="214376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Authentication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061720" y="3019425"/>
            <a:ext cx="4198620" cy="9509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 Day 4, we will dive into user authentication, covering login, logout, and signup workflows.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6223000" y="429895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Building on Forms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6223000" y="4697730"/>
            <a:ext cx="5489575" cy="6338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features will build on today’s form handling and POST request skills to manage user accounts securely.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23190"/>
            <a:ext cx="12192000" cy="7056755"/>
          </a:xfrm>
          <a:prstGeom prst="rect">
            <a:avLst/>
          </a:prstGeom>
          <a:solidFill>
            <a:srgbClr val="F1E5D5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-123190"/>
            <a:ext cx="12192000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3-d2nf7m98bjvh7rlj07d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845" y="3060065"/>
            <a:ext cx="4645025" cy="56705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059815" y="361950"/>
            <a:ext cx="10026015" cy="5439410"/>
          </a:xfrm>
          <a:prstGeom prst="ellipse">
            <a:avLst/>
          </a:prstGeom>
          <a:solidFill>
            <a:srgbClr val="FFFFFF">
              <a:alpha val="0"/>
            </a:srgbClr>
          </a:solidFill>
          <a:ln w="53975">
            <a:solidFill>
              <a:srgbClr val="F87C9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9815" y="361950"/>
            <a:ext cx="10026015" cy="5439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58105" y="4269740"/>
            <a:ext cx="8011160" cy="3679825"/>
          </a:xfrm>
          <a:prstGeom prst="rect">
            <a:avLst/>
          </a:prstGeom>
          <a:solidFill>
            <a:srgbClr val="F1E5D5"/>
          </a:solidFill>
          <a:ln/>
        </p:spPr>
      </p:sp>
      <p:sp>
        <p:nvSpPr>
          <p:cNvPr id="8" name="Text 5"/>
          <p:cNvSpPr/>
          <p:nvPr/>
        </p:nvSpPr>
        <p:spPr>
          <a:xfrm>
            <a:off x="5158105" y="4269740"/>
            <a:ext cx="8011160" cy="3679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" name="Image 1" descr="https://kimi-img.moonshot.cn/pub/slides/slides_tmpl/image/25-08-27-20:02:35-d2nf7mp8bjvh7rlj07eg.png"/>
          <p:cNvPicPr>
            <a:picLocks noChangeAspect="1"/>
          </p:cNvPicPr>
          <p:nvPr/>
        </p:nvPicPr>
        <p:blipFill>
          <a:blip r:embed="rId4"/>
          <a:srcRect l="14" r="14"/>
          <a:stretch/>
        </p:blipFill>
        <p:spPr>
          <a:xfrm>
            <a:off x="1905" y="1789430"/>
            <a:ext cx="8321675" cy="466471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08265" y="5183505"/>
            <a:ext cx="2691765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781165" y="5647690"/>
            <a:ext cx="36188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158105" y="2083435"/>
            <a:ext cx="4778375" cy="9766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9-d2nf7l98bjvh7rlj06v0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Goals &amp; Recap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8-27-20:02:26-d2nf7kh8bjvh7rlj06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2:26-d2nf7kh8bjvh7rlj06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5F1F0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2-d2nf7m18bjvh7rlj078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43960" y="1127760"/>
            <a:ext cx="10354310" cy="58032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Day 3 Learning Goals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55295" y="1372235"/>
            <a:ext cx="497903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Forms Mastery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55295" y="1677670"/>
            <a:ext cx="6518910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the end of this session, you will be able to create and handle Django forms effectively, whether they are custom forms or model forms tied directly to database models.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55295" y="3018790"/>
            <a:ext cx="497903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 Requests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55295" y="3324225"/>
            <a:ext cx="6518910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 will learn how to process POST requests, ensuring secure handling of user input and understanding the difference between POST and GET methods.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55295" y="4665345"/>
            <a:ext cx="497903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Validation and Feedback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55295" y="4970780"/>
            <a:ext cx="651891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will cover validating user input, displaying error messages for invalid data, and providing success messages upon successful form submissions.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7F0E8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1-d2nf7lp8bjvh7rlj075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850" y="1810385"/>
            <a:ext cx="9311640" cy="52184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3BEC1"/>
                    </a:gs>
                    <a:gs pos="50000">
                      <a:srgbClr val="3474CB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Day 2 Quick Recap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197600" y="148209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Models and ORM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197600" y="1880870"/>
            <a:ext cx="5361305" cy="9509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Yesterday, we explored Django models and the ORM, learning how to define database schemas in Python and interact with the database seamlessly.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07555" y="3620135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Dynamic Templates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107555" y="4018915"/>
            <a:ext cx="4645660" cy="1267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also covered displaying dynamic data in templates and managing relationships between models, setting a strong foundation for today’s interactive forms.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9-d2nf7l98bjvh7rlj06v0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 Foundations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8-27-20:02:26-d2nf7kh8bjvh7rlj06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2:26-d2nf7kh8bjvh7rlj06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EEE1D1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2-d2nf7m18bjvh7rlj07a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7645" y="2611120"/>
            <a:ext cx="8160385" cy="45732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What Are Django Forms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55295" y="1371600"/>
            <a:ext cx="4064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Input Bridge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55295" y="1677035"/>
            <a:ext cx="651891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Django forms serve as the bridge between user input on the frontend and backend processing, enabling data collection and validation.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247890" y="1371600"/>
            <a:ext cx="4064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Forms vs ModelForms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247890" y="1677035"/>
            <a:ext cx="4690110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Django provides two main form types: forms.Form for custom forms and forms.ModelForm for forms directly linked to database models, reducing boilerplate code.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247890" y="3060700"/>
            <a:ext cx="4064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Automatic HTML Generation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247890" y="3366135"/>
            <a:ext cx="4690110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Forms automatically generate HTML, handle validation, and include CSRF protection, simplifying the process of building secure and functional forms.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247890" y="4749800"/>
            <a:ext cx="4064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Benefits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247890" y="5055235"/>
            <a:ext cx="4690110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Using Django forms ensures consistency, reduces manual HTML coding, and leverages built-in security features like CSRF tokens.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2E8E6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7-d2nf7kp8bjvh7rlj06ug.jpe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 flipH="1">
            <a:off x="-186690" y="2144395"/>
            <a:ext cx="8410575" cy="47136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Crafting a Simple Form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146165" y="1612265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Contact Form Example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146165" y="2011045"/>
            <a:ext cx="5315585" cy="9509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Let’s create a ContactForm using forms.Form. It includes fields like name, email, and message, demonstrating basic form creation and field types.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9EBE0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1-d2nf7lp8bjvh7rlj074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64485"/>
            <a:ext cx="7924800" cy="44411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Handling Forms Inside Views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34035" y="1496695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Request Method Check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34035" y="1895475"/>
            <a:ext cx="11165840" cy="6338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 views, check if the request method is POST. If so, instantiate the form with request.POST data and validate it using form.is_valid().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564120" y="3521075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Processing Valid Data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64120" y="3919855"/>
            <a:ext cx="4064000" cy="1267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 the form is valid, process the cleaned_data. For example, you can save the data to the database or send an email based on the form input.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1038</Words>
  <Application>Microsoft Office PowerPoint</Application>
  <PresentationFormat>Widescreen</PresentationFormat>
  <Paragraphs>134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Forms &amp; POST Mastery</dc:title>
  <dc:subject>Django Forms &amp; POST Mastery</dc:subject>
  <dc:creator>Kimi</dc:creator>
  <cp:lastModifiedBy>Sean</cp:lastModifiedBy>
  <cp:revision>2</cp:revision>
  <dcterms:created xsi:type="dcterms:W3CDTF">2025-12-04T06:47:41Z</dcterms:created>
  <dcterms:modified xsi:type="dcterms:W3CDTF">2025-12-04T06:54:15Z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{"Label":"Django Forms &amp; POST Mastery","ContentProducer":"001191110108MACG2KBH8F10000","ProduceID":"d4oiro7sq9309aqojd20","ReservedCode1":"","ContentPropagator":"001191110108MACG2KBH8F20000","PropagateID":"d4oiro7sq9309aqojd20","ReservedCode2":""}</vt:lpwstr>
  </property>
</Properties>
</file>